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A4C57-7230-42D2-ABFA-3E29DBFBFFAD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97C09-5F00-4129-889C-711C994F43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97C09-5F00-4129-889C-711C994F43E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"/>
            <a:ext cx="84582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Indo- Bangladesh Relation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839200" cy="5943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Bangladesh's geopolitical importance for India is due to three factors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Bangladesh’s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location is a strategic wedge between mainland India and Northeastern seven states of the Indian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Union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Bangladesh is a natural pillar of “Look East Policy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”-</a:t>
            </a:r>
            <a:r>
              <a:rPr lang="en-US" sz="2400" dirty="0" smtClean="0">
                <a:solidFill>
                  <a:schemeClr val="tx1"/>
                </a:solidFill>
              </a:rPr>
              <a:t>‘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neutral’ Bangladesh also ensures containment of an assertive China in this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region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Navigable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rivers in India's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Northeast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s through the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Shiliguri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Corridor</a:t>
            </a:r>
            <a:endParaRPr lang="en-US" sz="2400" dirty="0" smtClean="0">
              <a:solidFill>
                <a:schemeClr val="tx1"/>
              </a:solidFill>
              <a:latin typeface="Calisto MT" pitchFamily="18" charset="0"/>
            </a:endParaRPr>
          </a:p>
          <a:p>
            <a:pPr marL="457200" indent="-457200" algn="just"/>
            <a:r>
              <a:rPr lang="en-US" sz="2400" b="1" dirty="0" smtClean="0">
                <a:solidFill>
                  <a:schemeClr val="tx1"/>
                </a:solidFill>
                <a:latin typeface="Calisto MT" pitchFamily="18" charset="0"/>
              </a:rPr>
              <a:t>Contentious </a:t>
            </a:r>
            <a:r>
              <a:rPr lang="en-US" sz="2400" b="1" dirty="0" smtClean="0">
                <a:solidFill>
                  <a:schemeClr val="tx1"/>
                </a:solidFill>
                <a:latin typeface="Calisto MT" pitchFamily="18" charset="0"/>
              </a:rPr>
              <a:t>issues between the two </a:t>
            </a:r>
            <a:r>
              <a:rPr lang="en-US" sz="2400" b="1" dirty="0" smtClean="0">
                <a:solidFill>
                  <a:schemeClr val="tx1"/>
                </a:solidFill>
                <a:latin typeface="Calisto MT" pitchFamily="18" charset="0"/>
              </a:rPr>
              <a:t>countries</a:t>
            </a:r>
          </a:p>
          <a:p>
            <a:pPr marL="457200" indent="-457200" algn="just"/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a) </a:t>
            </a:r>
            <a:r>
              <a:rPr lang="en-US" sz="2400" b="1" i="1" dirty="0" smtClean="0">
                <a:solidFill>
                  <a:schemeClr val="tx1"/>
                </a:solidFill>
                <a:latin typeface="Calisto MT" pitchFamily="18" charset="0"/>
              </a:rPr>
              <a:t>Water </a:t>
            </a:r>
            <a:r>
              <a:rPr lang="en-US" sz="2400" b="1" i="1" dirty="0" smtClean="0">
                <a:solidFill>
                  <a:schemeClr val="tx1"/>
                </a:solidFill>
                <a:latin typeface="Calisto MT" pitchFamily="18" charset="0"/>
              </a:rPr>
              <a:t>dispute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share 54 trans-boundary rivers, big and 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small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Teesta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River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Tipaimukh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Dam is a </a:t>
            </a:r>
            <a:r>
              <a:rPr lang="en-US" sz="2400" dirty="0" err="1" smtClean="0">
                <a:solidFill>
                  <a:schemeClr val="tx1"/>
                </a:solidFill>
                <a:latin typeface="Calisto MT" pitchFamily="18" charset="0"/>
              </a:rPr>
              <a:t>hydel</a:t>
            </a:r>
            <a:r>
              <a:rPr lang="en-US" sz="2400" dirty="0" smtClean="0">
                <a:solidFill>
                  <a:schemeClr val="tx1"/>
                </a:solidFill>
                <a:latin typeface="Calisto MT" pitchFamily="18" charset="0"/>
              </a:rPr>
              <a:t> power project proposed on the river Barak in Manipur</a:t>
            </a:r>
            <a:endParaRPr lang="en-US" sz="24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b) </a:t>
            </a:r>
            <a:r>
              <a:rPr lang="en-US" b="1" i="1" dirty="0" smtClean="0"/>
              <a:t>Boundary </a:t>
            </a:r>
            <a:r>
              <a:rPr lang="en-US" b="1" i="1" dirty="0" smtClean="0"/>
              <a:t>Dispute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India’s </a:t>
            </a:r>
            <a:r>
              <a:rPr lang="en-US" sz="2400" dirty="0" smtClean="0">
                <a:latin typeface="Calisto MT" pitchFamily="18" charset="0"/>
              </a:rPr>
              <a:t>land border with Bangladesh </a:t>
            </a:r>
            <a:r>
              <a:rPr lang="en-US" sz="2400" dirty="0" smtClean="0">
                <a:latin typeface="Calisto MT" pitchFamily="18" charset="0"/>
              </a:rPr>
              <a:t>is </a:t>
            </a:r>
            <a:r>
              <a:rPr lang="en-US" sz="2400" dirty="0" smtClean="0">
                <a:latin typeface="Calisto MT" pitchFamily="18" charset="0"/>
              </a:rPr>
              <a:t>4351 km. </a:t>
            </a:r>
            <a:endParaRPr lang="en-US" sz="2400" dirty="0" smtClean="0">
              <a:latin typeface="Calisto MT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West </a:t>
            </a:r>
            <a:r>
              <a:rPr lang="en-US" sz="2400" dirty="0" smtClean="0">
                <a:latin typeface="Calisto MT" pitchFamily="18" charset="0"/>
              </a:rPr>
              <a:t>Bengal (2217kms</a:t>
            </a:r>
            <a:r>
              <a:rPr lang="en-US" sz="2400" dirty="0" smtClean="0">
                <a:latin typeface="Calisto MT" pitchFamily="18" charset="0"/>
              </a:rPr>
              <a:t>),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Assam </a:t>
            </a:r>
            <a:r>
              <a:rPr lang="en-US" sz="2400" dirty="0" smtClean="0">
                <a:latin typeface="Calisto MT" pitchFamily="18" charset="0"/>
              </a:rPr>
              <a:t>(262 </a:t>
            </a:r>
            <a:r>
              <a:rPr lang="en-US" sz="2400" dirty="0" err="1" smtClean="0">
                <a:latin typeface="Calisto MT" pitchFamily="18" charset="0"/>
              </a:rPr>
              <a:t>kms</a:t>
            </a:r>
            <a:r>
              <a:rPr lang="en-US" sz="2400" dirty="0" smtClean="0">
                <a:latin typeface="Calisto MT" pitchFamily="18" charset="0"/>
              </a:rPr>
              <a:t>), </a:t>
            </a:r>
            <a:endParaRPr lang="en-US" sz="2400" dirty="0" smtClean="0">
              <a:latin typeface="Calisto MT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Meghalaya </a:t>
            </a:r>
            <a:r>
              <a:rPr lang="en-US" sz="2400" dirty="0" smtClean="0">
                <a:latin typeface="Calisto MT" pitchFamily="18" charset="0"/>
              </a:rPr>
              <a:t>(443kms), </a:t>
            </a:r>
            <a:endParaRPr lang="en-US" sz="2400" dirty="0" smtClean="0">
              <a:latin typeface="Calisto MT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Tripura </a:t>
            </a:r>
            <a:r>
              <a:rPr lang="en-US" sz="2400" dirty="0" smtClean="0">
                <a:latin typeface="Calisto MT" pitchFamily="18" charset="0"/>
              </a:rPr>
              <a:t>(856 </a:t>
            </a:r>
            <a:r>
              <a:rPr lang="en-US" sz="2400" dirty="0" err="1" smtClean="0">
                <a:latin typeface="Calisto MT" pitchFamily="18" charset="0"/>
              </a:rPr>
              <a:t>kms</a:t>
            </a:r>
            <a:r>
              <a:rPr lang="en-US" sz="2400" dirty="0" smtClean="0">
                <a:latin typeface="Calisto MT" pitchFamily="18" charset="0"/>
              </a:rPr>
              <a:t>) and </a:t>
            </a:r>
            <a:endParaRPr lang="en-US" sz="2400" dirty="0" smtClean="0">
              <a:latin typeface="Calisto MT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Mizoram </a:t>
            </a:r>
            <a:r>
              <a:rPr lang="en-US" sz="2400" dirty="0" smtClean="0">
                <a:latin typeface="Calisto MT" pitchFamily="18" charset="0"/>
              </a:rPr>
              <a:t>(318 </a:t>
            </a:r>
            <a:r>
              <a:rPr lang="en-US" sz="2400" dirty="0" err="1" smtClean="0">
                <a:latin typeface="Calisto MT" pitchFamily="18" charset="0"/>
              </a:rPr>
              <a:t>kms</a:t>
            </a:r>
            <a:r>
              <a:rPr lang="en-US" sz="2400" dirty="0" smtClean="0">
                <a:latin typeface="Calisto MT" pitchFamily="18" charset="0"/>
              </a:rPr>
              <a:t>), </a:t>
            </a:r>
            <a:endParaRPr lang="en-US" sz="2400" dirty="0" smtClean="0">
              <a:latin typeface="Calisto MT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including </a:t>
            </a:r>
            <a:r>
              <a:rPr lang="en-US" sz="2400" dirty="0" smtClean="0">
                <a:latin typeface="Calisto MT" pitchFamily="18" charset="0"/>
              </a:rPr>
              <a:t>nearly 781 </a:t>
            </a:r>
            <a:r>
              <a:rPr lang="en-US" sz="2400" dirty="0" err="1" smtClean="0">
                <a:latin typeface="Calisto MT" pitchFamily="18" charset="0"/>
              </a:rPr>
              <a:t>kms</a:t>
            </a:r>
            <a:r>
              <a:rPr lang="en-US" sz="2400" dirty="0" smtClean="0">
                <a:latin typeface="Calisto MT" pitchFamily="18" charset="0"/>
              </a:rPr>
              <a:t> of </a:t>
            </a:r>
            <a:r>
              <a:rPr lang="en-US" sz="2400" dirty="0" err="1" smtClean="0">
                <a:latin typeface="Calisto MT" pitchFamily="18" charset="0"/>
              </a:rPr>
              <a:t>riverine</a:t>
            </a:r>
            <a:r>
              <a:rPr lang="en-US" sz="2400" dirty="0" smtClean="0">
                <a:latin typeface="Calisto MT" pitchFamily="18" charset="0"/>
              </a:rPr>
              <a:t> border.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Border </a:t>
            </a:r>
            <a:r>
              <a:rPr lang="en-US" sz="2400" dirty="0" smtClean="0">
                <a:latin typeface="Calisto MT" pitchFamily="18" charset="0"/>
              </a:rPr>
              <a:t>is used as a route </a:t>
            </a:r>
            <a:r>
              <a:rPr lang="en-US" sz="2400" dirty="0" smtClean="0">
                <a:latin typeface="Calisto MT" pitchFamily="18" charset="0"/>
              </a:rPr>
              <a:t>for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smtClean="0">
                <a:latin typeface="Calisto MT" pitchFamily="18" charset="0"/>
              </a:rPr>
              <a:t>smuggling livestock</a:t>
            </a:r>
            <a:r>
              <a:rPr lang="en-US" sz="2400" dirty="0" smtClean="0">
                <a:latin typeface="Calisto MT" pitchFamily="18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smtClean="0">
                <a:latin typeface="Calisto MT" pitchFamily="18" charset="0"/>
              </a:rPr>
              <a:t>food items, </a:t>
            </a:r>
            <a:endParaRPr lang="en-US" sz="2400" dirty="0" smtClean="0">
              <a:latin typeface="Calisto MT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	</a:t>
            </a:r>
            <a:r>
              <a:rPr lang="en-US" sz="2400" dirty="0" smtClean="0">
                <a:latin typeface="Calisto MT" pitchFamily="18" charset="0"/>
              </a:rPr>
              <a:t>medicines </a:t>
            </a:r>
            <a:r>
              <a:rPr lang="en-US" sz="2400" dirty="0" smtClean="0">
                <a:latin typeface="Calisto MT" pitchFamily="18" charset="0"/>
              </a:rPr>
              <a:t>and drugs </a:t>
            </a:r>
            <a:endParaRPr lang="en-US" sz="2400" dirty="0" smtClean="0">
              <a:latin typeface="Calisto MT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Moreover</a:t>
            </a:r>
            <a:r>
              <a:rPr lang="en-US" sz="2400" dirty="0" smtClean="0">
                <a:latin typeface="Calisto MT" pitchFamily="18" charset="0"/>
              </a:rPr>
              <a:t>, illegal immigrants from Bangladesh cross the border to India in search of improving their </a:t>
            </a:r>
            <a:r>
              <a:rPr lang="en-US" sz="2400" dirty="0" smtClean="0">
                <a:latin typeface="Calisto MT" pitchFamily="18" charset="0"/>
              </a:rPr>
              <a:t>lives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Calisto MT" pitchFamily="18" charset="0"/>
              </a:rPr>
              <a:t>India-Bangladesh </a:t>
            </a:r>
            <a:r>
              <a:rPr lang="en-US" sz="2400" b="1" dirty="0" smtClean="0">
                <a:solidFill>
                  <a:srgbClr val="7030A0"/>
                </a:solidFill>
                <a:latin typeface="Calisto MT" pitchFamily="18" charset="0"/>
              </a:rPr>
              <a:t>Land Boundary Agreement (LBA) 1974 </a:t>
            </a:r>
            <a:r>
              <a:rPr lang="en-US" sz="2400" dirty="0" smtClean="0">
                <a:latin typeface="Calisto MT" pitchFamily="18" charset="0"/>
              </a:rPr>
              <a:t>and the Protocol to LBA signed in 2011. </a:t>
            </a:r>
            <a:endParaRPr lang="en-US" sz="2400" dirty="0">
              <a:latin typeface="Calisto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76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Indo- Bangladesh Relation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Indo- Bangladesh Relation</dc:title>
  <dc:creator>user</dc:creator>
  <cp:lastModifiedBy>user</cp:lastModifiedBy>
  <cp:revision>5</cp:revision>
  <dcterms:created xsi:type="dcterms:W3CDTF">2006-08-16T00:00:00Z</dcterms:created>
  <dcterms:modified xsi:type="dcterms:W3CDTF">2018-02-13T16:14:08Z</dcterms:modified>
</cp:coreProperties>
</file>